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Lst>
  <p:notesMasterIdLst>
    <p:notesMasterId r:id="rId87"/>
  </p:notesMasterIdLst>
  <p:sldIdLst>
    <p:sldId id="944" r:id="rId4"/>
    <p:sldId id="2147483647" r:id="rId5"/>
    <p:sldId id="256" r:id="rId6"/>
    <p:sldId id="2147483644" r:id="rId7"/>
    <p:sldId id="265" r:id="rId8"/>
    <p:sldId id="260" r:id="rId9"/>
    <p:sldId id="2147471552" r:id="rId10"/>
    <p:sldId id="2147471581" r:id="rId11"/>
    <p:sldId id="2147471584" r:id="rId12"/>
    <p:sldId id="1097" r:id="rId13"/>
    <p:sldId id="314" r:id="rId14"/>
    <p:sldId id="2147471556" r:id="rId15"/>
    <p:sldId id="2147471557" r:id="rId16"/>
    <p:sldId id="316" r:id="rId17"/>
    <p:sldId id="2147471594" r:id="rId18"/>
    <p:sldId id="2147471596" r:id="rId19"/>
    <p:sldId id="258" r:id="rId20"/>
    <p:sldId id="259" r:id="rId21"/>
    <p:sldId id="272" r:id="rId22"/>
    <p:sldId id="273" r:id="rId23"/>
    <p:sldId id="274" r:id="rId24"/>
    <p:sldId id="2147471609" r:id="rId25"/>
    <p:sldId id="299" r:id="rId26"/>
    <p:sldId id="298" r:id="rId27"/>
    <p:sldId id="301" r:id="rId28"/>
    <p:sldId id="281" r:id="rId29"/>
    <p:sldId id="2147471723" r:id="rId30"/>
    <p:sldId id="2147471724" r:id="rId31"/>
    <p:sldId id="2147471726" r:id="rId32"/>
    <p:sldId id="2147471727" r:id="rId33"/>
    <p:sldId id="2147471728" r:id="rId34"/>
    <p:sldId id="2147471729" r:id="rId35"/>
    <p:sldId id="302" r:id="rId36"/>
    <p:sldId id="300" r:id="rId37"/>
    <p:sldId id="257" r:id="rId38"/>
    <p:sldId id="276" r:id="rId39"/>
    <p:sldId id="309" r:id="rId40"/>
    <p:sldId id="305" r:id="rId41"/>
    <p:sldId id="303" r:id="rId42"/>
    <p:sldId id="306" r:id="rId43"/>
    <p:sldId id="308" r:id="rId44"/>
    <p:sldId id="304" r:id="rId45"/>
    <p:sldId id="312" r:id="rId46"/>
    <p:sldId id="2147471615" r:id="rId47"/>
    <p:sldId id="2147471616" r:id="rId48"/>
    <p:sldId id="311" r:id="rId49"/>
    <p:sldId id="2147471617" r:id="rId50"/>
    <p:sldId id="313" r:id="rId51"/>
    <p:sldId id="2147471731" r:id="rId52"/>
    <p:sldId id="282" r:id="rId53"/>
    <p:sldId id="269" r:id="rId54"/>
    <p:sldId id="2147471620" r:id="rId55"/>
    <p:sldId id="275" r:id="rId56"/>
    <p:sldId id="280" r:id="rId57"/>
    <p:sldId id="277" r:id="rId58"/>
    <p:sldId id="329" r:id="rId59"/>
    <p:sldId id="283" r:id="rId60"/>
    <p:sldId id="268" r:id="rId61"/>
    <p:sldId id="270" r:id="rId62"/>
    <p:sldId id="278" r:id="rId63"/>
    <p:sldId id="262" r:id="rId64"/>
    <p:sldId id="263" r:id="rId65"/>
    <p:sldId id="264" r:id="rId66"/>
    <p:sldId id="266" r:id="rId67"/>
    <p:sldId id="267" r:id="rId68"/>
    <p:sldId id="279" r:id="rId69"/>
    <p:sldId id="284" r:id="rId70"/>
    <p:sldId id="285" r:id="rId71"/>
    <p:sldId id="287" r:id="rId72"/>
    <p:sldId id="324" r:id="rId73"/>
    <p:sldId id="319" r:id="rId74"/>
    <p:sldId id="261" r:id="rId75"/>
    <p:sldId id="286" r:id="rId76"/>
    <p:sldId id="271" r:id="rId77"/>
    <p:sldId id="331" r:id="rId78"/>
    <p:sldId id="332" r:id="rId79"/>
    <p:sldId id="334" r:id="rId80"/>
    <p:sldId id="335" r:id="rId81"/>
    <p:sldId id="336" r:id="rId82"/>
    <p:sldId id="337" r:id="rId83"/>
    <p:sldId id="338" r:id="rId84"/>
    <p:sldId id="339" r:id="rId85"/>
    <p:sldId id="340"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86599"/>
  </p:normalViewPr>
  <p:slideViewPr>
    <p:cSldViewPr snapToGrid="0">
      <p:cViewPr varScale="1">
        <p:scale>
          <a:sx n="110" d="100"/>
          <a:sy n="110" d="100"/>
        </p:scale>
        <p:origin x="1496"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Quick Primers on Pre-Agentic GenAI</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dirty="0">
              <a:latin typeface="Work Sans" pitchFamily="2" charset="77"/>
            </a:rPr>
            <a:t>Deep-Dive into AI Gateway</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Model Context Protocol</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CI/CD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33100"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7067"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6793" y="0"/>
          <a:ext cx="2076709"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Quick Primers on Pre-Agentic GenAI</a:t>
          </a:r>
        </a:p>
      </dsp:txBody>
      <dsp:txXfrm>
        <a:off x="516793" y="0"/>
        <a:ext cx="2076709" cy="515081"/>
      </dsp:txXfrm>
    </dsp:sp>
    <dsp:sp modelId="{63A157F7-CC3B-F04F-9722-0F6002431311}">
      <dsp:nvSpPr>
        <dsp:cNvPr id="0" name=""/>
        <dsp:cNvSpPr/>
      </dsp:nvSpPr>
      <dsp:spPr>
        <a:xfrm>
          <a:off x="1323456"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504209" y="772622"/>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a:t>
          </a:r>
        </a:p>
      </dsp:txBody>
      <dsp:txXfrm>
        <a:off x="2504209" y="772622"/>
        <a:ext cx="1560262" cy="515081"/>
      </dsp:txXfrm>
    </dsp:sp>
    <dsp:sp modelId="{9A1AA971-9CFB-074A-95D8-A8FA4245F243}">
      <dsp:nvSpPr>
        <dsp:cNvPr id="0" name=""/>
        <dsp:cNvSpPr/>
      </dsp:nvSpPr>
      <dsp:spPr>
        <a:xfrm>
          <a:off x="3219955"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142484" y="0"/>
          <a:ext cx="1716288"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kern="1200" dirty="0">
              <a:latin typeface="Work Sans" pitchFamily="2" charset="77"/>
            </a:rPr>
            <a:t>Deep-Dive into AI Gateway</a:t>
          </a:r>
        </a:p>
      </dsp:txBody>
      <dsp:txXfrm>
        <a:off x="4142484" y="0"/>
        <a:ext cx="1716288" cy="515081"/>
      </dsp:txXfrm>
    </dsp:sp>
    <dsp:sp modelId="{4E547AB7-5F80-6243-B949-00C944B70F9C}">
      <dsp:nvSpPr>
        <dsp:cNvPr id="0" name=""/>
        <dsp:cNvSpPr/>
      </dsp:nvSpPr>
      <dsp:spPr>
        <a:xfrm>
          <a:off x="49362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5936786" y="772622"/>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Model Context Protocol</a:t>
          </a:r>
        </a:p>
      </dsp:txBody>
      <dsp:txXfrm>
        <a:off x="5936786" y="772622"/>
        <a:ext cx="1560262" cy="515081"/>
      </dsp:txXfrm>
    </dsp:sp>
    <dsp:sp modelId="{676348E8-5825-7F44-AF99-AD6FD600F736}">
      <dsp:nvSpPr>
        <dsp:cNvPr id="0" name=""/>
        <dsp:cNvSpPr/>
      </dsp:nvSpPr>
      <dsp:spPr>
        <a:xfrm>
          <a:off x="6652532"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575061" y="0"/>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CI/CD and Evaluations</a:t>
          </a:r>
        </a:p>
      </dsp:txBody>
      <dsp:txXfrm>
        <a:off x="7575061" y="0"/>
        <a:ext cx="1560262" cy="515081"/>
      </dsp:txXfrm>
    </dsp:sp>
    <dsp:sp modelId="{02524787-B3FF-B540-BBC2-A6F996867300}">
      <dsp:nvSpPr>
        <dsp:cNvPr id="0" name=""/>
        <dsp:cNvSpPr/>
      </dsp:nvSpPr>
      <dsp:spPr>
        <a:xfrm>
          <a:off x="829080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13337" y="772622"/>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13337" y="772622"/>
        <a:ext cx="1560262" cy="515081"/>
      </dsp:txXfrm>
    </dsp:sp>
    <dsp:sp modelId="{95FEB096-05C8-0845-883C-CD7F3F32DE16}">
      <dsp:nvSpPr>
        <dsp:cNvPr id="0" name=""/>
        <dsp:cNvSpPr/>
      </dsp:nvSpPr>
      <dsp:spPr>
        <a:xfrm>
          <a:off x="992908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6F082CC-500C-97CE-E470-52E970EB5F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4053D16-2E18-A1AE-D744-53311E7229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07F65E4-53F3-C4A2-21FB-B427CE39B43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FAF4D83-AFF2-6611-85A9-CCB89082A0D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351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25D8C0C-D529-2D7D-2A5F-3E33D95040E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0C01D17-C2D3-600B-1613-D16299C811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2125405-F784-FF7E-DB11-183778AC03A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82DEF7A-4264-AACF-D4B7-8DDB4EF18C5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7943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F376021-1CE2-1D6B-12EA-68369AA355E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2BAAACD-CAB2-6866-AEEA-8611BFA14A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25A210A-9AA4-EC20-72DB-3679FE1FFD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B266FB-AC1D-5AC8-EB47-E95E5FD761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1629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7833CB6-2C7E-D87D-0120-E69B8FC2260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BA09B86E-DEA4-E9EC-89EF-4FECA6F7A3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5F2E7DDF-24A2-11E6-FD47-105CAF6CC6D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dirty="0"/>
              <a:t>Create an alternate journey slide that has the process for a platform team buyer persona</a:t>
            </a:r>
            <a:endParaRPr dirty="0"/>
          </a:p>
          <a:p>
            <a:pPr marL="171450" lvl="0" indent="-171450" algn="l" rtl="0">
              <a:lnSpc>
                <a:spcPct val="100000"/>
              </a:lnSpc>
              <a:spcBef>
                <a:spcPts val="0"/>
              </a:spcBef>
              <a:spcAft>
                <a:spcPts val="0"/>
              </a:spcAft>
              <a:buSzPts val="1400"/>
              <a:buFont typeface="Arial"/>
              <a:buChar char="•"/>
            </a:pPr>
            <a:r>
              <a:rPr lang="en" dirty="0"/>
              <a:t>Get Numbers for the usage thing to Nikunj</a:t>
            </a:r>
            <a:endParaRPr dirty="0"/>
          </a:p>
          <a:p>
            <a:pPr marL="171450" lvl="0" indent="-171450" algn="l" rtl="0">
              <a:lnSpc>
                <a:spcPct val="100000"/>
              </a:lnSpc>
              <a:spcBef>
                <a:spcPts val="0"/>
              </a:spcBef>
              <a:spcAft>
                <a:spcPts val="0"/>
              </a:spcAft>
              <a:buSzPts val="1400"/>
              <a:buFont typeface="Arial"/>
              <a:buChar char="•"/>
            </a:pPr>
            <a:r>
              <a:rPr lang="en" dirty="0"/>
              <a:t>In the pipeline things mention that the </a:t>
            </a:r>
            <a:endParaRPr dirty="0"/>
          </a:p>
          <a:p>
            <a:pPr marL="628650" lvl="1" indent="-171450" algn="l" rtl="0">
              <a:lnSpc>
                <a:spcPct val="100000"/>
              </a:lnSpc>
              <a:spcBef>
                <a:spcPts val="0"/>
              </a:spcBef>
              <a:spcAft>
                <a:spcPts val="0"/>
              </a:spcAft>
              <a:buSzPts val="1400"/>
              <a:buFont typeface="Arial"/>
              <a:buChar char="•"/>
            </a:pPr>
            <a:r>
              <a:rPr lang="en" dirty="0"/>
              <a:t>Elevance – platform</a:t>
            </a:r>
            <a:endParaRPr dirty="0"/>
          </a:p>
          <a:p>
            <a:pPr marL="628650" lvl="1" indent="-171450" algn="l" rtl="0">
              <a:lnSpc>
                <a:spcPct val="100000"/>
              </a:lnSpc>
              <a:spcBef>
                <a:spcPts val="0"/>
              </a:spcBef>
              <a:spcAft>
                <a:spcPts val="0"/>
              </a:spcAft>
              <a:buSzPts val="1400"/>
              <a:buFont typeface="Arial"/>
              <a:buChar char="•"/>
            </a:pPr>
            <a:r>
              <a:rPr lang="en" dirty="0"/>
              <a:t>Otsuka –business</a:t>
            </a:r>
            <a:endParaRPr dirty="0"/>
          </a:p>
          <a:p>
            <a:pPr marL="628650" lvl="1" indent="-171450" algn="l" rtl="0">
              <a:lnSpc>
                <a:spcPct val="100000"/>
              </a:lnSpc>
              <a:spcBef>
                <a:spcPts val="0"/>
              </a:spcBef>
              <a:spcAft>
                <a:spcPts val="0"/>
              </a:spcAft>
              <a:buSzPts val="1400"/>
              <a:buFont typeface="Arial"/>
              <a:buChar char="•"/>
            </a:pPr>
            <a:r>
              <a:rPr lang="en" dirty="0"/>
              <a:t>Pfizer – Business Team</a:t>
            </a:r>
            <a:endParaRPr dirty="0"/>
          </a:p>
          <a:p>
            <a:pPr marL="628650" lvl="1" indent="-171450" algn="l" rtl="0">
              <a:lnSpc>
                <a:spcPct val="100000"/>
              </a:lnSpc>
              <a:spcBef>
                <a:spcPts val="0"/>
              </a:spcBef>
              <a:spcAft>
                <a:spcPts val="0"/>
              </a:spcAft>
              <a:buSzPts val="1400"/>
              <a:buFont typeface="Arial"/>
              <a:buChar char="•"/>
            </a:pPr>
            <a:r>
              <a:rPr lang="en" dirty="0"/>
              <a:t>Medidata – both business and platform</a:t>
            </a:r>
            <a:endParaRPr dirty="0"/>
          </a:p>
          <a:p>
            <a:pPr marL="171450" lvl="0" indent="-171450" algn="l" rtl="0">
              <a:lnSpc>
                <a:spcPct val="100000"/>
              </a:lnSpc>
              <a:spcBef>
                <a:spcPts val="0"/>
              </a:spcBef>
              <a:spcAft>
                <a:spcPts val="0"/>
              </a:spcAft>
              <a:buSzPts val="1400"/>
              <a:buFont typeface="Arial"/>
              <a:buChar char="•"/>
            </a:pPr>
            <a:r>
              <a:rPr lang="en" dirty="0"/>
              <a:t>Team slide, put  team wise and some logo – only few people</a:t>
            </a:r>
            <a:endParaRPr dirty="0"/>
          </a:p>
          <a:p>
            <a:pPr marL="171450" lvl="0" indent="-171450" algn="l" rtl="0">
              <a:lnSpc>
                <a:spcPct val="100000"/>
              </a:lnSpc>
              <a:spcBef>
                <a:spcPts val="0"/>
              </a:spcBef>
              <a:spcAft>
                <a:spcPts val="0"/>
              </a:spcAft>
              <a:buSzPts val="1400"/>
              <a:buFont typeface="Arial"/>
              <a:buChar char="•"/>
            </a:pPr>
            <a:r>
              <a:rPr lang="en" dirty="0"/>
              <a:t>Add G2 Review slide</a:t>
            </a:r>
            <a:endParaRPr dirty="0"/>
          </a:p>
          <a:p>
            <a:pPr marL="171450" marR="0" lvl="0" indent="-171450" algn="l" rtl="0">
              <a:lnSpc>
                <a:spcPct val="100000"/>
              </a:lnSpc>
              <a:spcBef>
                <a:spcPts val="0"/>
              </a:spcBef>
              <a:spcAft>
                <a:spcPts val="0"/>
              </a:spcAft>
              <a:buClr>
                <a:schemeClr val="dk1"/>
              </a:buClr>
              <a:buSzPts val="1200"/>
              <a:buFont typeface="Arial"/>
              <a:buChar char="•"/>
            </a:pPr>
            <a:r>
              <a:rPr lang="en" dirty="0"/>
              <a:t>Add Public Recognition</a:t>
            </a:r>
            <a:endParaRPr dirty="0"/>
          </a:p>
          <a:p>
            <a:pPr marL="628650" lvl="1" indent="-171450" algn="l" rtl="0">
              <a:lnSpc>
                <a:spcPct val="100000"/>
              </a:lnSpc>
              <a:spcBef>
                <a:spcPts val="0"/>
              </a:spcBef>
              <a:spcAft>
                <a:spcPts val="0"/>
              </a:spcAft>
              <a:buSzPts val="1400"/>
              <a:buFont typeface="Arial"/>
              <a:buChar char="•"/>
            </a:pPr>
            <a:r>
              <a:rPr lang="en" dirty="0"/>
              <a:t>Elevance guy quote – Elevance thing This foundry is unlike any other foundry</a:t>
            </a:r>
            <a:endParaRPr dirty="0"/>
          </a:p>
          <a:p>
            <a:pPr marL="628650" lvl="1" indent="-171450" algn="l" rtl="0">
              <a:lnSpc>
                <a:spcPct val="100000"/>
              </a:lnSpc>
              <a:spcBef>
                <a:spcPts val="0"/>
              </a:spcBef>
              <a:spcAft>
                <a:spcPts val="0"/>
              </a:spcAft>
              <a:buSzPts val="1400"/>
              <a:buFont typeface="Arial"/>
              <a:buChar char="•"/>
            </a:pPr>
            <a:r>
              <a:rPr lang="en" dirty="0"/>
              <a:t>Other Google review and all</a:t>
            </a:r>
            <a:endParaRPr dirty="0"/>
          </a:p>
          <a:p>
            <a:pPr marL="171450" lvl="0" indent="-171450" algn="l" rtl="0">
              <a:lnSpc>
                <a:spcPct val="100000"/>
              </a:lnSpc>
              <a:spcBef>
                <a:spcPts val="0"/>
              </a:spcBef>
              <a:spcAft>
                <a:spcPts val="0"/>
              </a:spcAft>
              <a:buSzPts val="1400"/>
              <a:buFont typeface="Arial"/>
              <a:buChar char="•"/>
            </a:pPr>
            <a:r>
              <a:rPr lang="en" dirty="0"/>
              <a:t>Unique insights</a:t>
            </a:r>
            <a:endParaRPr dirty="0"/>
          </a:p>
          <a:p>
            <a:pPr marL="171450" lvl="0" indent="-171450" algn="l" rtl="0">
              <a:lnSpc>
                <a:spcPct val="100000"/>
              </a:lnSpc>
              <a:spcBef>
                <a:spcPts val="0"/>
              </a:spcBef>
              <a:spcAft>
                <a:spcPts val="0"/>
              </a:spcAft>
              <a:buSzPts val="1400"/>
              <a:buFont typeface="Arial"/>
              <a:buChar char="•"/>
            </a:pPr>
            <a:r>
              <a:rPr lang="en" dirty="0"/>
              <a:t>GTM Slides pick from email</a:t>
            </a:r>
            <a:endParaRPr dirty="0"/>
          </a:p>
          <a:p>
            <a:pPr marL="171450" lvl="0" indent="-171450" algn="l" rtl="0">
              <a:lnSpc>
                <a:spcPct val="100000"/>
              </a:lnSpc>
              <a:spcBef>
                <a:spcPts val="0"/>
              </a:spcBef>
              <a:spcAft>
                <a:spcPts val="0"/>
              </a:spcAft>
              <a:buSzPts val="1400"/>
              <a:buFont typeface="Arial"/>
              <a:buChar char="•"/>
            </a:pPr>
            <a:r>
              <a:rPr lang="en" dirty="0"/>
              <a:t>Long Term Direction Slide</a:t>
            </a:r>
            <a:endParaRPr dirty="0"/>
          </a:p>
          <a:p>
            <a:pPr marL="628650" lvl="1" indent="-171450" algn="l" rtl="0">
              <a:lnSpc>
                <a:spcPct val="100000"/>
              </a:lnSpc>
              <a:spcBef>
                <a:spcPts val="0"/>
              </a:spcBef>
              <a:spcAft>
                <a:spcPts val="0"/>
              </a:spcAft>
              <a:buSzPts val="1400"/>
              <a:buFont typeface="Arial"/>
              <a:buChar char="•"/>
            </a:pPr>
            <a:r>
              <a:rPr lang="en" dirty="0"/>
              <a:t>Auto Pilot (Product Screenshots)</a:t>
            </a:r>
            <a:endParaRPr dirty="0"/>
          </a:p>
          <a:p>
            <a:pPr marL="171450" lvl="0" indent="-171450" algn="l" rtl="0">
              <a:lnSpc>
                <a:spcPct val="100000"/>
              </a:lnSpc>
              <a:spcBef>
                <a:spcPts val="0"/>
              </a:spcBef>
              <a:spcAft>
                <a:spcPts val="0"/>
              </a:spcAft>
              <a:buSzPts val="1400"/>
              <a:buFont typeface="Arial"/>
              <a:buChar char="•"/>
            </a:pPr>
            <a:r>
              <a:rPr lang="en" dirty="0"/>
              <a:t>Competitors thing add</a:t>
            </a:r>
            <a:endParaRPr dirty="0"/>
          </a:p>
          <a:p>
            <a:pPr marL="171450" lvl="0" indent="-171450" algn="l" rtl="0">
              <a:lnSpc>
                <a:spcPct val="100000"/>
              </a:lnSpc>
              <a:spcBef>
                <a:spcPts val="0"/>
              </a:spcBef>
              <a:spcAft>
                <a:spcPts val="0"/>
              </a:spcAft>
              <a:buSzPts val="1400"/>
              <a:buFont typeface="Arial"/>
              <a:buChar char="•"/>
            </a:pPr>
            <a:r>
              <a:rPr lang="en" dirty="0"/>
              <a:t>Product Deep dive explaining the product -&gt; Modules -&gt; One important slide and 3-4 follow up slides </a:t>
            </a:r>
            <a:r>
              <a:rPr lang="en" dirty="0" err="1"/>
              <a:t>kinda</a:t>
            </a:r>
            <a:r>
              <a:rPr lang="en" dirty="0"/>
              <a:t> thing</a:t>
            </a:r>
            <a:endParaRPr dirty="0"/>
          </a:p>
          <a:p>
            <a:pPr marL="171450" lvl="0" indent="-171450" algn="l" rtl="0">
              <a:lnSpc>
                <a:spcPct val="100000"/>
              </a:lnSpc>
              <a:spcBef>
                <a:spcPts val="0"/>
              </a:spcBef>
              <a:spcAft>
                <a:spcPts val="0"/>
              </a:spcAft>
              <a:buSzPts val="1400"/>
              <a:buFont typeface="Arial"/>
              <a:buChar char="•"/>
            </a:pPr>
            <a:r>
              <a:rPr lang="en" dirty="0"/>
              <a:t>Fundraise slide – How much etc.</a:t>
            </a:r>
            <a:endParaRPr dirty="0"/>
          </a:p>
          <a:p>
            <a:pPr marL="171450" lvl="0" indent="-171450" algn="l" rtl="0">
              <a:lnSpc>
                <a:spcPct val="100000"/>
              </a:lnSpc>
              <a:spcBef>
                <a:spcPts val="0"/>
              </a:spcBef>
              <a:spcAft>
                <a:spcPts val="0"/>
              </a:spcAft>
              <a:buSzPts val="1400"/>
              <a:buFont typeface="Arial"/>
              <a:buChar char="•"/>
            </a:pPr>
            <a:r>
              <a:rPr lang="en" dirty="0"/>
              <a:t>Ingest customer stories from throughout</a:t>
            </a: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3BBDE382-361C-CE46-3B10-783371B3F0E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39194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9839719-EB3C-1812-AB4C-587F8289E3C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9CAD155-3D6C-CE8F-A605-A9A5BBA5BA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2B2E6125-4738-22CC-0907-18E04E9E2DA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87249B4D-CDF5-4CDE-56AD-6288E3C238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0622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088CA3C-1667-08BB-24D7-52A71DE9484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F5097803-7249-A289-EF0E-CA96CA91FF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61CAD41-F5F4-ACE8-A866-C4C49300CD9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0D11557-9A82-5222-61EC-C3BA6254BF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6799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83EE9E-EB12-07C8-9253-2EC9F6EC112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F73DA6D-E9D2-51F2-A6A8-11D93F481E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1F37E06D-0A75-EE64-FBAD-3FF118C7088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6870294-30E3-CF70-C930-A2D5A177EEC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35060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465FA-C78E-28D7-5AA3-8CECD012E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CC6A5-B3A6-B64F-26ED-4F0253375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DF229-7192-2DFB-8C37-442326E879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4F8F74-3367-82EE-EBC5-F014EA6D5CF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15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8C81D3E-3EB6-DA24-4532-8ED82DC6DDA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6D0A458-F86D-2748-6EF2-DF4BDAFA70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8D355EB-98C1-1E88-6940-53781D89B72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D371EE-A8E1-99A7-D3EF-D79089AC63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76130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97A0C7D-DBCF-7161-C349-F16CBCF6A3F2}"/>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2A8000B8-C3C8-7E2D-7FAD-59607B6E9E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253F4286-D6B8-1D4E-683E-DC645F00439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0B143E12-BB7D-CE85-A38F-BCF772BDD89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86808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7DE4E7B-A905-8354-65F0-B39D4E047CE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448564BE-54E3-0474-97FD-B28C8A8A1C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4894E584-0A77-D417-8D06-C0D7586166F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D560779-C41E-2682-0620-95D9CB1DA9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0100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A730E0-94B1-B9BC-9782-29AC524DC30C}"/>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9BEAFB9-A805-A6A5-CADB-04ED2EF13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E7FA77F-D543-9312-91AA-F6F02520D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AF80525-8BB8-B084-606E-0AE75776541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7144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298E4E-8580-E2CC-6FE5-908436384F1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960F1D-90A4-DB06-EE88-A90CB7B851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E6B3D5B5-47D9-9C67-6FD8-EA326A83CD7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63E2DDB9-B9E1-6599-9F08-D2A396361F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51823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731E481-2A3C-9BF4-C507-F03CCABF70BF}"/>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B334EF2-BA5D-1CDE-13A1-C28AE9829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7EB7C51-5723-52DC-AD46-6125DB79AA5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C9E5AEBA-104F-3BB5-2939-DE59E38EE53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01983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C6D334C-EB9A-10C1-9E36-AFAB0A7821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D249B52-5F0E-FF32-9D7D-3A55C0917B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0690904A-7FE6-1D4C-81D0-A731A03BCCC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D97CA25-698F-E6CC-0FC2-C004797D393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8941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2505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DA8EB6A-01FF-B1BC-24BC-F6B4AC33A00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01660B7D-8927-E8B6-55EB-8547C005FC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7DCAF76A-4D64-E9E3-1731-9F25282D76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124A7E4-324F-0BB6-D8CA-9724E95CAA0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42301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17919C-8E66-ECD4-E7FC-F700409FB27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C53D848-D650-EB63-B8C3-31C26B91D0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CEC5592-84FA-272E-EA29-E05649EA56D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AB90F1F-AEFD-9667-91D2-EDFCCB3D379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76357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CAD6399-4910-9633-14F7-043A7BE44C9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089C4B0-11FD-4916-C707-076F3D5BA2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0BFC7A58-B464-B647-AAF1-D0D1AE9C1E0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D389CC2-0AB1-D4CF-EA43-3804537A65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01433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E5DB-5C07-C779-57E9-28870E539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F6BD0-28D8-E5E4-DFDB-041D686F8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E081A-697C-CDDB-75F2-61EE8AD23B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CF8D5C0-7D3C-A41C-CEDB-B378EA21E04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5743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7A2F453-6B06-30A5-D221-0792FB4BD0D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678768B6-583E-8375-E1C7-0981C11E37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4402091E-2386-F460-771B-BB80645A8F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82DE10A0-515F-4396-8533-EA7E5D994D4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10548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8"/>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fld id="{00000000-1234-1234-1234-123412341234}" type="slidenum">
              <a:rPr lang="en-US" smtClean="0"/>
              <a:pPr/>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272727"/>
              </a:buClr>
              <a:buSzPts val="900"/>
              <a:buFont typeface="Arial"/>
              <a:buNone/>
            </a:pPr>
            <a:r>
              <a:rPr lang="en-US" sz="900" b="0" i="0" u="none" strike="noStrike" cap="none">
                <a:solidFill>
                  <a:srgbClr val="272727"/>
                </a:solidFill>
                <a:latin typeface="Arial"/>
                <a:ea typeface="Arial"/>
                <a:cs typeface="Arial"/>
                <a:sym typeface="Arial"/>
              </a:rPr>
              <a:t>Private &amp; Confidential</a:t>
            </a:r>
            <a:endParaRPr sz="1400"/>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152599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9/12/25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6">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6" r:id="rId2"/>
    <p:sldLayoutId id="2147483977" r:id="rId3"/>
    <p:sldLayoutId id="214748399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9/12/25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9/12/25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diagramLayout" Target="../diagrams/layout1.xml"/><Relationship Id="rId2" Type="http://schemas.openxmlformats.org/officeDocument/2006/relationships/notesSlide" Target="../notesSlides/notesSlide1.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Data" Target="../diagrams/data1.xml"/><Relationship Id="rId5" Type="http://schemas.openxmlformats.org/officeDocument/2006/relationships/image" Target="../media/image6.png"/><Relationship Id="rId15" Type="http://schemas.microsoft.com/office/2007/relationships/diagramDrawing" Target="../diagrams/drawing1.xml"/><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hyperlink" Target="https://arxiv.org/abs/2210.03629"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1.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59.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hyperlink" Target="https://www.dailydoseofds.com/model-context-protocol-crash-course-part-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400.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450.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510.pn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2046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2895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646772" y="2728482"/>
            <a:ext cx="5609064" cy="2554545"/>
          </a:xfrm>
          <a:prstGeom prst="rect">
            <a:avLst/>
          </a:prstGeom>
          <a:noFill/>
        </p:spPr>
        <p:txBody>
          <a:bodyPr wrap="square">
            <a:spAutoFit/>
          </a:bodyPr>
          <a:lstStyle/>
          <a:p>
            <a:pPr algn="ctr">
              <a:spcAft>
                <a:spcPts val="600"/>
              </a:spcAft>
            </a:pPr>
            <a:r>
              <a:rPr lang="en-US" sz="4200" b="1" dirty="0">
                <a:solidFill>
                  <a:schemeClr val="bg1"/>
                </a:solidFill>
                <a:latin typeface="Work Sans" pitchFamily="2" charset="77"/>
              </a:rPr>
              <a:t>Agentic AI with </a:t>
            </a:r>
            <a:r>
              <a:rPr lang="en-US" sz="4200" b="1" dirty="0" err="1">
                <a:solidFill>
                  <a:schemeClr val="bg1"/>
                </a:solidFill>
                <a:latin typeface="Work Sans" pitchFamily="2" charset="77"/>
              </a:rPr>
              <a:t>TrueFoundry</a:t>
            </a:r>
            <a:endParaRPr lang="en-US" sz="4200" b="1" dirty="0">
              <a:solidFill>
                <a:schemeClr val="bg1"/>
              </a:solidFill>
              <a:latin typeface="Work Sans" pitchFamily="2" charset="77"/>
            </a:endParaRPr>
          </a:p>
          <a:p>
            <a:pPr algn="ctr">
              <a:spcAft>
                <a:spcPts val="600"/>
              </a:spcAft>
            </a:pPr>
            <a:endParaRPr lang="en-US" sz="4200" b="1" dirty="0">
              <a:solidFill>
                <a:schemeClr val="bg1"/>
              </a:solidFill>
              <a:latin typeface="Work Sans" pitchFamily="2" charset="77"/>
            </a:endParaRPr>
          </a:p>
          <a:p>
            <a:pPr algn="ctr">
              <a:spcAft>
                <a:spcPts val="600"/>
              </a:spcAft>
            </a:pPr>
            <a:r>
              <a:rPr lang="en-US" sz="2400" i="1" dirty="0">
                <a:solidFill>
                  <a:schemeClr val="bg1"/>
                </a:solidFill>
                <a:latin typeface="Work Sans" pitchFamily="2" charset="77"/>
              </a:rPr>
              <a:t>(1 week self paced course)</a:t>
            </a: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58DA872-1A05-E16A-BA14-C860D8F4274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1BB7A3F-79F1-71C3-B418-9B2ECE4363F5}"/>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LCMs vs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74772E-936D-123F-C06B-ADC725816350}"/>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3555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0086999-8039-CB43-F94E-706AC4F96AC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D25D869-6D98-422D-E3F4-FC073CA3609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Improving RAG Systems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47D612D-E674-E0D2-AD3D-82BB347D24E8}"/>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99499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F7FAAD9-023F-4145-3CC0-1102F0F81E3C}"/>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41D3990-5CE3-D6DB-A789-096D6E5CB90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Multimodal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D3AD03F-0A5A-1A4D-BA95-8F8F412FE87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57786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18A2197-A0F6-9DAE-802C-DA04B0B8EE2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660A45F-C762-63CD-50FB-85C2355B4EC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911152F-D0C7-CF8B-4C0B-6E60FE1090E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12353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2" y="297963"/>
            <a:ext cx="11729077"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effectLst/>
                <a:uLnTx/>
                <a:uFillTx/>
                <a:latin typeface="Work Sans" pitchFamily="2" charset="77"/>
                <a:sym typeface="LabGrotesque-Black"/>
              </a:rPr>
              <a:t>This crash course on Agentic AI </a:t>
            </a:r>
            <a:r>
              <a:rPr kumimoji="0" lang="en-US" sz="2000" b="0" i="0" u="none" strike="noStrike" kern="1200" cap="none" spc="0" normalizeH="0" baseline="0" noProof="0" dirty="0">
                <a:ln>
                  <a:noFill/>
                </a:ln>
                <a:effectLst/>
                <a:uLnTx/>
                <a:uFillTx/>
                <a:latin typeface="Work Sans" pitchFamily="2" charset="77"/>
                <a:sym typeface="LabGrotesque-Black"/>
              </a:rPr>
              <a:t>starts from</a:t>
            </a:r>
            <a:r>
              <a:rPr kumimoji="0" lang="en-US" sz="2000" b="0" i="0" u="none" strike="noStrike" kern="1200" cap="none" spc="0" normalizeH="0" noProof="0" dirty="0">
                <a:ln>
                  <a:noFill/>
                </a:ln>
                <a:effectLst/>
                <a:uLnTx/>
                <a:uFillTx/>
                <a:latin typeface="Work Sans" pitchFamily="2" charset="77"/>
                <a:sym typeface="LabGrotesque-Black"/>
              </a:rPr>
              <a:t> scratch</a:t>
            </a:r>
            <a:r>
              <a:rPr kumimoji="0" lang="en-US" sz="2000" b="0" i="0" u="none" strike="noStrike" kern="1200" cap="none" spc="0" normalizeH="0" baseline="0" noProof="0" dirty="0">
                <a:ln>
                  <a:noFill/>
                </a:ln>
                <a:effectLst/>
                <a:uLnTx/>
                <a:uFillTx/>
                <a:latin typeface="Work Sans" pitchFamily="2" charset="77"/>
                <a:sym typeface="LabGrotesque-Black"/>
              </a:rPr>
              <a:t> 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then </a:t>
            </a:r>
            <a:r>
              <a:rPr lang="en-US" sz="2000" dirty="0">
                <a:latin typeface="Work Sans" pitchFamily="2" charset="77"/>
                <a:sym typeface="LabGrotesque-Black"/>
              </a:rPr>
              <a:t>dives deep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latin typeface="Work Sans" pitchFamily="2" charset="77"/>
                <a:sym typeface="LabGrotesque-Black"/>
              </a:rPr>
              <a:t>TrueFoundry</a:t>
            </a:r>
            <a:r>
              <a:rPr lang="en-US" sz="2000" dirty="0">
                <a:latin typeface="Work Sans" pitchFamily="2" charset="77"/>
                <a:sym typeface="LabGrotesque-Black"/>
              </a:rPr>
              <a:t> AI Gateway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657314"/>
            <a:ext cx="2578256" cy="1446550"/>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a:p>
            <a:pPr algn="ctr"/>
            <a:endParaRPr lang="en-US" sz="1400" i="1" dirty="0">
              <a:latin typeface="Work Sans" pitchFamily="2" charset="77"/>
            </a:endParaRPr>
          </a:p>
          <a:p>
            <a:pPr algn="ctr"/>
            <a:r>
              <a:rPr lang="en-US" sz="1400" i="1" dirty="0">
                <a:latin typeface="Work Sans" pitchFamily="2" charset="77"/>
              </a:rPr>
              <a:t>+</a:t>
            </a:r>
          </a:p>
          <a:p>
            <a:pPr algn="ctr"/>
            <a:endParaRPr lang="en-US" sz="1400" b="1" dirty="0">
              <a:latin typeface="Work Sans" pitchFamily="2" charset="77"/>
            </a:endParaRPr>
          </a:p>
          <a:p>
            <a:pPr algn="ctr"/>
            <a:r>
              <a:rPr lang="en-US" sz="1400" b="1" dirty="0" err="1">
                <a:latin typeface="Work Sans" pitchFamily="2" charset="77"/>
              </a:rPr>
              <a:t>TrueFoundry</a:t>
            </a:r>
            <a:r>
              <a:rPr lang="en-US" sz="1400" b="1" dirty="0">
                <a:latin typeface="Work Sans" pitchFamily="2" charset="77"/>
              </a:rPr>
              <a:t> Platform</a:t>
            </a:r>
            <a:endParaRPr lang="en-US" sz="1400" i="1" dirty="0">
              <a:latin typeface="Work Sans" pitchFamily="2" charset="77"/>
            </a:endParaRP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9871" y="4874460"/>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67003" y="5427750"/>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281031" y="4922889"/>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322331898"/>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93312" y="1418665"/>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0840" cy="276999"/>
          </a:xfrm>
          <a:prstGeom prst="rect">
            <a:avLst/>
          </a:prstGeom>
          <a:noFill/>
        </p:spPr>
        <p:txBody>
          <a:bodyPr wrap="none" rtlCol="0">
            <a:spAutoFit/>
          </a:bodyPr>
          <a:lstStyle/>
          <a:p>
            <a:r>
              <a:rPr lang="en-US" sz="1200" b="1" dirty="0">
                <a:latin typeface="Work Sans" pitchFamily="2" charset="77"/>
              </a:rPr>
              <a:t>10%</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0840" cy="276999"/>
          </a:xfrm>
          <a:prstGeom prst="rect">
            <a:avLst/>
          </a:prstGeom>
          <a:noFill/>
        </p:spPr>
        <p:txBody>
          <a:bodyPr wrap="none" rtlCol="0">
            <a:spAutoFit/>
          </a:bodyPr>
          <a:lstStyle/>
          <a:p>
            <a:r>
              <a:rPr lang="en-US" sz="1200" b="1" dirty="0">
                <a:latin typeface="Work Sans" pitchFamily="2" charset="77"/>
              </a:rPr>
              <a:t>15%</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84428" cy="276999"/>
          </a:xfrm>
          <a:prstGeom prst="rect">
            <a:avLst/>
          </a:prstGeom>
          <a:noFill/>
        </p:spPr>
        <p:txBody>
          <a:bodyPr wrap="none" rtlCol="0">
            <a:spAutoFit/>
          </a:bodyPr>
          <a:lstStyle/>
          <a:p>
            <a:r>
              <a:rPr lang="en-US" sz="1200" b="1" dirty="0">
                <a:latin typeface="Work Sans" pitchFamily="2" charset="77"/>
              </a:rPr>
              <a:t>15%</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0840" cy="276999"/>
          </a:xfrm>
          <a:prstGeom prst="rect">
            <a:avLst/>
          </a:prstGeom>
          <a:noFill/>
        </p:spPr>
        <p:txBody>
          <a:bodyPr wrap="none" rtlCol="0">
            <a:spAutoFit/>
          </a:bodyPr>
          <a:lstStyle/>
          <a:p>
            <a:r>
              <a:rPr lang="en-US" sz="1200" b="1" dirty="0">
                <a:latin typeface="Work Sans" pitchFamily="2" charset="77"/>
              </a:rPr>
              <a:t>15%</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84428" cy="276999"/>
          </a:xfrm>
          <a:prstGeom prst="rect">
            <a:avLst/>
          </a:prstGeom>
          <a:noFill/>
        </p:spPr>
        <p:txBody>
          <a:bodyPr wrap="none" rtlCol="0">
            <a:spAutoFit/>
          </a:bodyPr>
          <a:lstStyle/>
          <a:p>
            <a:r>
              <a:rPr lang="en-US" sz="1200" b="1" dirty="0">
                <a:latin typeface="Work Sans" pitchFamily="2" charset="77"/>
              </a:rPr>
              <a:t>15%</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136331" y="4659508"/>
            <a:ext cx="1453586" cy="29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17949E0F-7973-C361-F0ED-56D4E930E30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E98BDC2-0277-A952-0980-19B2282179F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F76FBB4-9F68-3F5E-5245-4564D5EB894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53143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Introduction to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8">
          <a:extLst>
            <a:ext uri="{FF2B5EF4-FFF2-40B4-BE49-F238E27FC236}">
              <a16:creationId xmlns:a16="http://schemas.microsoft.com/office/drawing/2014/main" id="{EFA371DC-89AD-280C-72DD-40F472074F2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B30C8A20-8BA7-30CC-4DB1-DA5F8C429AD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Workflows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086E05-D1C0-366D-1C09-42B46D9ACAC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5603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Getting Started</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4E45E4"/>
        </a:solidFill>
        <a:effectLst/>
      </p:bgPr>
    </p:bg>
    <p:spTree>
      <p:nvGrpSpPr>
        <p:cNvPr id="1" name="Shape 118">
          <a:extLst>
            <a:ext uri="{FF2B5EF4-FFF2-40B4-BE49-F238E27FC236}">
              <a16:creationId xmlns:a16="http://schemas.microsoft.com/office/drawing/2014/main" id="{54EA4B93-4C41-C02D-188B-178992E902D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3332575-C4ED-7BEB-86A3-3343037A43F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C079F5F-B619-DD2C-DBB9-B9A169DC76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786276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8CA1-86C1-030C-C8B9-3DF4BE5C95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F85A5B-6EA3-C82C-D080-5D05BEC25E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1685A9BA-A84F-2DF3-6ABE-08E4B885246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8B3EC73D-5ED2-D1D4-D5B4-D225E436E1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B0C9B5-5CBB-8652-FD0E-49A1462CD66B}"/>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FB78EAE7-3418-2EBA-3BB2-9EE80D834E83}"/>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3519014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F3C0274C-A134-DA66-D7A4-89F9583F59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5DD746B-52F1-F098-7DE5-5D593347441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Deeper into Tools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3FCB511-9BDE-A3CE-08BB-DEE7B1F5668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291761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Navigate to &lt;insert URL here&gt;, and clone the repository &lt;repository name&gt;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cd &lt;repository name&gt; on your local system</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6" y="2669457"/>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5" y="3174012"/>
            <a:ext cx="11729077" cy="954107"/>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err="1">
                <a:latin typeface="Work Sans" pitchFamily="2" charset="77"/>
                <a:sym typeface="LabGrotesque-Black"/>
              </a:rPr>
              <a:t>uv</a:t>
            </a:r>
            <a:endParaRPr lang="en-US" sz="1400" dirty="0">
              <a:latin typeface="Work Sans" pitchFamily="2" charset="77"/>
              <a:sym typeface="LabGrotesque-Black"/>
            </a:endParaRP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virtual environment using &lt;</a:t>
            </a:r>
            <a:r>
              <a:rPr lang="en-US" sz="1400" dirty="0" err="1">
                <a:latin typeface="Work Sans" pitchFamily="2" charset="77"/>
                <a:sym typeface="LabGrotesque-Black"/>
              </a:rPr>
              <a:t>uv</a:t>
            </a:r>
            <a:r>
              <a:rPr lang="en-US" sz="1400" dirty="0">
                <a:latin typeface="Work Sans" pitchFamily="2" charset="77"/>
                <a:sym typeface="LabGrotesque-Black"/>
              </a:rPr>
              <a:t> </a:t>
            </a:r>
            <a:r>
              <a:rPr lang="en-US" sz="1400" dirty="0" err="1">
                <a:latin typeface="Work Sans" pitchFamily="2" charset="77"/>
                <a:sym typeface="LabGrotesque-Black"/>
              </a:rPr>
              <a:t>venv</a:t>
            </a:r>
            <a:r>
              <a:rPr lang="en-US" sz="1400" dirty="0">
                <a:latin typeface="Work Sans" pitchFamily="2" charset="77"/>
                <a:sym typeface="LabGrotesque-Black"/>
              </a:rPr>
              <a:t>&gt;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Perform &lt;insert different commands for activating </a:t>
            </a:r>
            <a:r>
              <a:rPr lang="en-US" sz="1400" dirty="0" err="1">
                <a:latin typeface="Work Sans" pitchFamily="2" charset="77"/>
                <a:sym typeface="LabGrotesque-Black"/>
              </a:rPr>
              <a:t>venv</a:t>
            </a:r>
            <a:r>
              <a:rPr lang="en-US" sz="1400" dirty="0">
                <a:latin typeface="Work Sans" pitchFamily="2" charset="77"/>
                <a:sym typeface="LabGrotesque-Black"/>
              </a:rPr>
              <a:t> for different operating systems&gt;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&lt;</a:t>
            </a:r>
            <a:r>
              <a:rPr lang="en-US" sz="1400" dirty="0" err="1">
                <a:latin typeface="Work Sans" pitchFamily="2" charset="77"/>
                <a:sym typeface="LabGrotesque-Black"/>
              </a:rPr>
              <a:t>uv</a:t>
            </a:r>
            <a:r>
              <a:rPr lang="en-US" sz="1400" dirty="0">
                <a:latin typeface="Work Sans" pitchFamily="2" charset="77"/>
                <a:sym typeface="LabGrotesque-Black"/>
              </a:rPr>
              <a:t> sync&gt;</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5" y="4505691"/>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4" y="5010246"/>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591103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7102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329841D3-A3A8-F3AB-B886-FA79EC956D5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B53F684-B914-0485-E28C-E3E23E3F99E4}"/>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Design Patterns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5413856-FDF5-5380-B023-535A3BE369D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77669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E291BD5A-01C2-4D3A-B5B0-91E9F169B89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313FC01-EE96-9C24-53AD-7C7DB1ADC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Guidelines and Considerations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63B322D-0D37-A43C-B137-B3F0A0758F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605515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5BC5BA22-4570-6BC7-6961-8E0FD044EA5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1134495-EC2C-6E88-40CF-D71C66546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Hands-On with LangChain and LangGraph</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DCFA49A6-9D4F-C0F7-AE55-35D1302F9B5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1112614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A9B64928-863A-AA75-9936-82223260B75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F41C3FA7-13C1-1C5B-7F5C-3D1D4619FE5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0DAECB0-3048-D351-2EF1-00777FAFE68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10372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F55D64B-7682-1149-FB5B-C846ED23ED9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A940284-8FB7-EB68-0036-A0A79664A60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(15%)</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8798914D-DF2F-9CBA-757D-A860BB03357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12218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Deep-Dive into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2654462" y="2905780"/>
            <a:ext cx="11887198"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Reuse YouTube Video for an Introduction</a:t>
            </a:r>
            <a:endParaRPr lang="en-US" sz="2000" dirty="0">
              <a:solidFill>
                <a:srgbClr val="00B0F0"/>
              </a:solidFill>
              <a:latin typeface="Work Sans" pitchFamily="2" charset="77"/>
              <a:sym typeface="LabGrotesque-Black"/>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38A7F832-CF7C-364E-AAA2-F4B4F04AAA6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BCC724-BAEA-CDDC-7224-A44859F61C9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Demo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273A8E7-C814-261F-41DE-2C4BDDEB9A54}"/>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245172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7ADFF09-1678-8AD0-8FB2-D1AB3087223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4F984F58-A0D1-7802-DC2C-4360D17CAD99}"/>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Retrieval Augmented Generation</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4493B303-4AB8-C843-8BBB-972976FCF0B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2553566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9759D21B-C5FC-B546-FF48-F48532EA35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CC84593-FEA2-CBF8-2AAC-4B665091B4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Basics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FastMCP</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and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CrewAI</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BC32BCB-B535-2078-E4F2-2D50246B1711}"/>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97444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B302886-C308-4193-F701-6294F6D3574E}"/>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D943520-2DA6-5616-7D06-1DBAE9D2FCE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Deploy Your First MCP Server</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1502C51-61AF-7EE5-6EC2-C24593EA07F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740258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CI/CD</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5D46-466E-2CD0-5B47-4AA868EDB43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912B9C4-0F3E-EE77-4780-89E1F05218D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Does It Mean for Agentic AI?</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832157A-F4E4-E79B-83A9-3ECE9953D23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27005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7615EA7B-1E4B-123C-F697-035E2474F0D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0B8616A-DA2F-40EB-FE0A-53FA7CB4799B}"/>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Evaluating LLM Applications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F39F1217-96F6-3344-8DC9-AFA411EF8427}"/>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26573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51634</TotalTime>
  <Words>7982</Words>
  <Application>Microsoft Macintosh PowerPoint</Application>
  <PresentationFormat>Widescreen</PresentationFormat>
  <Paragraphs>1321</Paragraphs>
  <Slides>83</Slides>
  <Notes>82</Notes>
  <HiddenSlides>10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83</vt:i4>
      </vt:variant>
    </vt:vector>
  </HeadingPairs>
  <TitlesOfParts>
    <vt:vector size="102" baseType="lpstr">
      <vt:lpstr>Aptos</vt:lpstr>
      <vt:lpstr>Aptos Display</vt:lpstr>
      <vt:lpstr>Aptos Narrow</vt:lpstr>
      <vt:lpstr>Arial</vt:lpstr>
      <vt:lpstr>Calibri</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1794</cp:revision>
  <dcterms:created xsi:type="dcterms:W3CDTF">2022-08-13T07:56:47Z</dcterms:created>
  <dcterms:modified xsi:type="dcterms:W3CDTF">2025-09-12T07:25:50Z</dcterms:modified>
</cp:coreProperties>
</file>